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96" r:id="rId3"/>
    <p:sldId id="306" r:id="rId4"/>
    <p:sldId id="258" r:id="rId5"/>
    <p:sldId id="307" r:id="rId6"/>
    <p:sldId id="304" r:id="rId7"/>
    <p:sldId id="336" r:id="rId8"/>
    <p:sldId id="302" r:id="rId9"/>
    <p:sldId id="357" r:id="rId10"/>
    <p:sldId id="313" r:id="rId11"/>
    <p:sldId id="315" r:id="rId12"/>
    <p:sldId id="262" r:id="rId13"/>
    <p:sldId id="317" r:id="rId14"/>
    <p:sldId id="263" r:id="rId15"/>
    <p:sldId id="354" r:id="rId16"/>
    <p:sldId id="26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55A4ABD7-31E6-4D1E-BC56-008616B22ED5}" type="datetimeFigureOut">
              <a:rPr lang="en-US" smtClean="0"/>
              <a:t>8/1/2016</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BE5DBF61-21E4-47D8-B095-531C791E80B4}"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A4ABD7-31E6-4D1E-BC56-008616B22ED5}"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DBF61-21E4-47D8-B095-531C791E80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A4ABD7-31E6-4D1E-BC56-008616B22ED5}"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DBF61-21E4-47D8-B095-531C791E80B4}"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A4ABD7-31E6-4D1E-BC56-008616B22ED5}"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DBF61-21E4-47D8-B095-531C791E80B4}"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55A4ABD7-31E6-4D1E-BC56-008616B22ED5}" type="datetimeFigureOut">
              <a:rPr lang="en-US" smtClean="0"/>
              <a:t>8/1/2016</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BE5DBF61-21E4-47D8-B095-531C791E80B4}"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5A4ABD7-31E6-4D1E-BC56-008616B22ED5}"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DBF61-21E4-47D8-B095-531C791E80B4}"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5A4ABD7-31E6-4D1E-BC56-008616B22ED5}" type="datetimeFigureOut">
              <a:rPr lang="en-US" smtClean="0"/>
              <a:t>8/1/2016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5DBF61-21E4-47D8-B095-531C791E80B4}"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5A4ABD7-31E6-4D1E-BC56-008616B22ED5}" type="datetimeFigureOut">
              <a:rPr lang="en-US" smtClean="0"/>
              <a:t>8/1/2016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5DBF61-21E4-47D8-B095-531C791E80B4}"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A4ABD7-31E6-4D1E-BC56-008616B22ED5}" type="datetimeFigureOut">
              <a:rPr lang="en-US" smtClean="0"/>
              <a:t>8/1/2016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5DBF61-21E4-47D8-B095-531C791E80B4}"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5A4ABD7-31E6-4D1E-BC56-008616B22ED5}"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DBF61-21E4-47D8-B095-531C791E80B4}"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5A4ABD7-31E6-4D1E-BC56-008616B22ED5}"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DBF61-21E4-47D8-B095-531C791E80B4}"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5A4ABD7-31E6-4D1E-BC56-008616B22ED5}" type="datetimeFigureOut">
              <a:rPr lang="en-US" smtClean="0"/>
              <a:t>8/1/2016</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E5DBF61-21E4-47D8-B095-531C791E80B4}"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95400" y="0"/>
            <a:ext cx="11014268" cy="7315199"/>
          </a:xfrm>
          <a:prstGeom prst="rect">
            <a:avLst/>
          </a:prstGeom>
        </p:spPr>
      </p:pic>
      <p:sp>
        <p:nvSpPr>
          <p:cNvPr id="2" name="Title 1"/>
          <p:cNvSpPr>
            <a:spLocks noGrp="1"/>
          </p:cNvSpPr>
          <p:nvPr>
            <p:ph type="ctrTitle"/>
          </p:nvPr>
        </p:nvSpPr>
        <p:spPr>
          <a:xfrm>
            <a:off x="152400" y="1524000"/>
            <a:ext cx="9067800" cy="762000"/>
          </a:xfrm>
        </p:spPr>
        <p:txBody>
          <a:bodyPr>
            <a:normAutofit/>
          </a:bodyPr>
          <a:lstStyle/>
          <a:p>
            <a:pPr algn="l"/>
            <a:r>
              <a:rPr lang="en-US" sz="2800" dirty="0" smtClean="0">
                <a:effectLst>
                  <a:outerShdw blurRad="38100" dist="38100" dir="2700000" algn="tl">
                    <a:srgbClr val="000000">
                      <a:alpha val="43137"/>
                    </a:srgbClr>
                  </a:outerShdw>
                </a:effectLst>
              </a:rPr>
              <a:t>The Origins of World War II</a:t>
            </a:r>
            <a:endParaRPr lang="en-US" sz="28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2400" y="685800"/>
            <a:ext cx="8686800" cy="685800"/>
          </a:xfrm>
        </p:spPr>
        <p:txBody>
          <a:bodyPr>
            <a:normAutofit/>
          </a:bodyPr>
          <a:lstStyle/>
          <a:p>
            <a:pPr algn="l"/>
            <a:r>
              <a:rPr lang="en-US" sz="2800" dirty="0" smtClean="0">
                <a:solidFill>
                  <a:schemeClr val="tx1"/>
                </a:solidFill>
                <a:effectLst>
                  <a:outerShdw blurRad="38100" dist="38100" dir="2700000" algn="tl">
                    <a:srgbClr val="000000">
                      <a:alpha val="43137"/>
                    </a:srgbClr>
                  </a:outerShdw>
                </a:effectLst>
              </a:rPr>
              <a:t>World War II Chronology, 1922 - 1941</a:t>
            </a:r>
            <a:endParaRPr lang="en-US" sz="28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57379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September 1, 1939: Poland </a:t>
            </a:r>
            <a:r>
              <a:rPr lang="en-US" dirty="0" smtClean="0"/>
              <a:t>is Crushed</a:t>
            </a:r>
            <a:endParaRPr lang="en-US" dirty="0"/>
          </a:p>
        </p:txBody>
      </p:sp>
      <p:sp>
        <p:nvSpPr>
          <p:cNvPr id="5" name="Content Placeholder 4"/>
          <p:cNvSpPr>
            <a:spLocks noGrp="1"/>
          </p:cNvSpPr>
          <p:nvPr>
            <p:ph sz="quarter" idx="1"/>
          </p:nvPr>
        </p:nvSpPr>
        <p:spPr/>
        <p:txBody>
          <a:bodyPr>
            <a:normAutofit fontScale="92500"/>
          </a:bodyPr>
          <a:lstStyle/>
          <a:p>
            <a:pPr marL="0" indent="0">
              <a:buNone/>
            </a:pPr>
            <a:r>
              <a:rPr lang="en-US" dirty="0" smtClean="0"/>
              <a:t>When evaluating the tense relationship between the USSR and England and The United States, it is important to recall the origins of the war.  After all, when Poland was crushed in 1939, it was not only the Nazi who invaded the beleaguered nation.  Indeed, the USSR invade the east of Poland (and Estonia, Latvia, Lithuania, and Finland) even as the Nazis invaded from the West. </a:t>
            </a:r>
            <a:endParaRPr lang="en-US" dirty="0"/>
          </a:p>
        </p:txBody>
      </p:sp>
      <p:pic>
        <p:nvPicPr>
          <p:cNvPr id="2" name="Content Placeholder 1"/>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72360" y="1216025"/>
            <a:ext cx="3161705" cy="4937125"/>
          </a:xfrm>
        </p:spPr>
      </p:pic>
    </p:spTree>
    <p:extLst>
      <p:ext uri="{BB962C8B-B14F-4D97-AF65-F5344CB8AC3E}">
        <p14:creationId xmlns:p14="http://schemas.microsoft.com/office/powerpoint/2010/main" val="2534407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Britain</a:t>
            </a:r>
            <a:endParaRPr lang="en-US" dirty="0"/>
          </a:p>
        </p:txBody>
      </p:sp>
      <p:sp>
        <p:nvSpPr>
          <p:cNvPr id="3" name="Content Placeholder 2"/>
          <p:cNvSpPr>
            <a:spLocks noGrp="1"/>
          </p:cNvSpPr>
          <p:nvPr>
            <p:ph sz="quarter" idx="1"/>
          </p:nvPr>
        </p:nvSpPr>
        <p:spPr>
          <a:xfrm>
            <a:off x="505691" y="1371600"/>
            <a:ext cx="3429000" cy="3581400"/>
          </a:xfrm>
        </p:spPr>
        <p:txBody>
          <a:bodyPr>
            <a:normAutofit fontScale="77500" lnSpcReduction="20000"/>
          </a:bodyPr>
          <a:lstStyle/>
          <a:p>
            <a:pPr marL="0" indent="0">
              <a:buNone/>
            </a:pPr>
            <a:r>
              <a:rPr lang="en-US" dirty="0" smtClean="0"/>
              <a:t>The Battle of Britain ensued immediately after the fall of France.  Hitler was convinced that he could bomb the English into submission, and began to rain ordinance over the civilian centers of London and other cities.  The English simply moved underground.  They sent their children to the countryside, and prepared for an assault upon the beachheads that never came.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962400" y="1295400"/>
            <a:ext cx="5025992" cy="3962400"/>
          </a:xfrm>
        </p:spPr>
      </p:pic>
      <p:sp>
        <p:nvSpPr>
          <p:cNvPr id="7" name="Rounded Rectangle 6"/>
          <p:cNvSpPr/>
          <p:nvPr/>
        </p:nvSpPr>
        <p:spPr>
          <a:xfrm>
            <a:off x="533400" y="4648200"/>
            <a:ext cx="8305800" cy="2057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“We </a:t>
            </a:r>
            <a:r>
              <a:rPr lang="en-US" dirty="0"/>
              <a:t>shall defend our Island, whatever the cost may be, we shall fight on the beaches, we shall fight on the landing grounds, we shall fight in the fields and in the streets, we shall fight in the hills; we shall never surrender, and even if, which I do not for a moment believe, this Island or a large part of it were subjugated and starving, then our Empire beyond the seas, armed and guarded by the British Fleet, would carry on the struggle, until, in God's good time, the New World, with all its power and might, steps forth to the rescue and the liberation of the old</a:t>
            </a:r>
            <a:r>
              <a:rPr lang="en-US" dirty="0" smtClean="0"/>
              <a:t>.” – Winston Churchill</a:t>
            </a:r>
            <a:endParaRPr lang="en-US" dirty="0"/>
          </a:p>
        </p:txBody>
      </p:sp>
    </p:spTree>
    <p:extLst>
      <p:ext uri="{BB962C8B-B14F-4D97-AF65-F5344CB8AC3E}">
        <p14:creationId xmlns:p14="http://schemas.microsoft.com/office/powerpoint/2010/main" val="36656926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Lend-Lease Act</a:t>
            </a:r>
            <a:endParaRPr lang="en-US" dirty="0"/>
          </a:p>
        </p:txBody>
      </p:sp>
      <p:sp>
        <p:nvSpPr>
          <p:cNvPr id="3" name="Content Placeholder 2"/>
          <p:cNvSpPr>
            <a:spLocks noGrp="1"/>
          </p:cNvSpPr>
          <p:nvPr>
            <p:ph sz="quarter" idx="4294967295"/>
          </p:nvPr>
        </p:nvSpPr>
        <p:spPr>
          <a:xfrm>
            <a:off x="304800" y="4495800"/>
            <a:ext cx="8534400" cy="1828800"/>
          </a:xfrm>
        </p:spPr>
        <p:txBody>
          <a:bodyPr>
            <a:normAutofit fontScale="70000" lnSpcReduction="20000"/>
          </a:bodyPr>
          <a:lstStyle/>
          <a:p>
            <a:r>
              <a:rPr lang="en-US" dirty="0" smtClean="0"/>
              <a:t>Franklin Roosevelt was at his best when he convinced Americans that the Lend-Lease Act was “like lending a neighbor your garden hose when their house caught fire.”  In fact, this was a dramatic step towards active involvement in World War II.  The act allowed Americans to lend, lease, or provide weapons to any nation deemed vital to our own national security.  The United States, Roosevelt claimed must become an “Arsenal for Democracy” and send “guns, not sons” to Europe to defeat the Axis Powers.  Some supporters of intervention believed that the act did not go far enough.</a:t>
            </a:r>
            <a:endParaRPr lang="en-US" dirty="0"/>
          </a:p>
        </p:txBody>
      </p:sp>
      <p:pic>
        <p:nvPicPr>
          <p:cNvPr id="5" name="Content Placeholder 4"/>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838200" y="1277387"/>
            <a:ext cx="3200400" cy="3154129"/>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371600"/>
            <a:ext cx="3657600" cy="3039134"/>
          </a:xfrm>
          <a:prstGeom prst="rect">
            <a:avLst/>
          </a:prstGeom>
        </p:spPr>
      </p:pic>
    </p:spTree>
    <p:extLst>
      <p:ext uri="{BB962C8B-B14F-4D97-AF65-F5344CB8AC3E}">
        <p14:creationId xmlns:p14="http://schemas.microsoft.com/office/powerpoint/2010/main" val="37610435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Barbarossa</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62000" y="1380349"/>
            <a:ext cx="3563832" cy="4791851"/>
          </a:xfrm>
        </p:spPr>
      </p:pic>
      <p:sp>
        <p:nvSpPr>
          <p:cNvPr id="4" name="Content Placeholder 3"/>
          <p:cNvSpPr>
            <a:spLocks noGrp="1"/>
          </p:cNvSpPr>
          <p:nvPr>
            <p:ph sz="quarter" idx="2"/>
          </p:nvPr>
        </p:nvSpPr>
        <p:spPr/>
        <p:txBody>
          <a:bodyPr>
            <a:normAutofit fontScale="85000" lnSpcReduction="10000"/>
          </a:bodyPr>
          <a:lstStyle/>
          <a:p>
            <a:pPr marL="0" indent="0">
              <a:buNone/>
            </a:pPr>
            <a:r>
              <a:rPr lang="en-US" dirty="0" smtClean="0"/>
              <a:t>In the summer of 1941, Hitler broke the so-called Non-Aggression Pact with Stalin and launched a massive invasion of the Soviet Union: Operation Barbarossa.  The Soviet Union was not caught off guard, but they were completely unprepared for the attack.  It is speculated the Josef Stalin had an emotional breakdown at the start of the attack – radio silence prevailed for several days.  However, when Stalin returned to leadership, he became the symbolic protector of all the Russians.  </a:t>
            </a:r>
            <a:endParaRPr lang="en-US" dirty="0"/>
          </a:p>
        </p:txBody>
      </p:sp>
    </p:spTree>
    <p:extLst>
      <p:ext uri="{BB962C8B-B14F-4D97-AF65-F5344CB8AC3E}">
        <p14:creationId xmlns:p14="http://schemas.microsoft.com/office/powerpoint/2010/main" val="452335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Atlantic Charter</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Franklin Delano Roosevelt and Winston Churchill met off the coast of Newfoundland in August of 1941, and agreed that democratic nations must rule Europe, and that fascist nations must be defeated.  FDR did not and could not declare war – only Congress could – yet, he meant to “wage war, but not declare it, and that he would become more and more provocative…to force an incident” with Germany.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48200" y="1371600"/>
            <a:ext cx="4041775" cy="3206110"/>
          </a:xfrm>
        </p:spPr>
      </p:pic>
    </p:spTree>
    <p:extLst>
      <p:ext uri="{BB962C8B-B14F-4D97-AF65-F5344CB8AC3E}">
        <p14:creationId xmlns:p14="http://schemas.microsoft.com/office/powerpoint/2010/main" val="3185303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Atlantic Charter of 1941</a:t>
            </a:r>
            <a:endParaRPr lang="en-US" dirty="0"/>
          </a:p>
        </p:txBody>
      </p:sp>
      <p:sp>
        <p:nvSpPr>
          <p:cNvPr id="7" name="Text Placeholder 6"/>
          <p:cNvSpPr>
            <a:spLocks noGrp="1"/>
          </p:cNvSpPr>
          <p:nvPr>
            <p:ph type="body" idx="2"/>
          </p:nvPr>
        </p:nvSpPr>
        <p:spPr/>
        <p:txBody>
          <a:bodyPr>
            <a:normAutofit fontScale="92500"/>
          </a:bodyPr>
          <a:lstStyle/>
          <a:p>
            <a:r>
              <a:rPr lang="en-US" dirty="0" smtClean="0"/>
              <a:t>The Atlantic Charter was definitely anti-Germany, claiming, “After the final destruction of the Nazi tyranny, they hope to see established a peace which will afford to all nations the means of dwelling in safety within their own boundaries, and which will afford assurance that all the men in all the lands may live out their lives in freedom from fear and want.”   FDR wanted to support Churchill more openly, but lacked the power to declare war. </a:t>
            </a:r>
            <a:endParaRPr lang="en-US" dirty="0"/>
          </a:p>
        </p:txBody>
      </p:sp>
      <p:pic>
        <p:nvPicPr>
          <p:cNvPr id="8" name="Content Placeholder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914400" y="94666"/>
            <a:ext cx="4572000" cy="6239256"/>
          </a:xfrm>
        </p:spPr>
      </p:pic>
    </p:spTree>
    <p:extLst>
      <p:ext uri="{BB962C8B-B14F-4D97-AF65-F5344CB8AC3E}">
        <p14:creationId xmlns:p14="http://schemas.microsoft.com/office/powerpoint/2010/main" val="2815544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Pearl Harbor</a:t>
            </a:r>
            <a:endParaRPr lang="en-US" dirty="0"/>
          </a:p>
        </p:txBody>
      </p:sp>
      <p:sp>
        <p:nvSpPr>
          <p:cNvPr id="3" name="Content Placeholder 2"/>
          <p:cNvSpPr>
            <a:spLocks noGrp="1"/>
          </p:cNvSpPr>
          <p:nvPr>
            <p:ph sz="quarter" idx="1"/>
          </p:nvPr>
        </p:nvSpPr>
        <p:spPr/>
        <p:txBody>
          <a:bodyPr>
            <a:normAutofit fontScale="92500"/>
          </a:bodyPr>
          <a:lstStyle/>
          <a:p>
            <a:r>
              <a:rPr lang="en-US" dirty="0" smtClean="0"/>
              <a:t>On December 7, 1941, a Sunday morning, the United States of America was suddenly and deliberately attacked by the Empire of Japan.  FDR would go the Congress the following day to formally ask Congress to declare war on Japan.  It only took a few days to also declare war on Germany, and to prioritize the defeat of the Nazis.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371600"/>
            <a:ext cx="3733800" cy="298704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86206">
            <a:off x="4871714" y="3276757"/>
            <a:ext cx="2743200" cy="2706786"/>
          </a:xfrm>
          <a:prstGeom prst="rect">
            <a:avLst/>
          </a:prstGeom>
        </p:spPr>
      </p:pic>
    </p:spTree>
    <p:extLst>
      <p:ext uri="{BB962C8B-B14F-4D97-AF65-F5344CB8AC3E}">
        <p14:creationId xmlns:p14="http://schemas.microsoft.com/office/powerpoint/2010/main" val="3336760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1922: The Rise of Benito Mussolini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first of the fascist dictators to take power in Europe during the World War I period was Benito Mussolini.  His party railed against the Treaty of Versailles because Italy – a nation which had literally switched sides during the war – felt that it was not sufficiently rewarded for their efforts to achieve victory.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371600"/>
            <a:ext cx="4041775" cy="2530502"/>
          </a:xfrm>
        </p:spPr>
      </p:pic>
      <p:sp>
        <p:nvSpPr>
          <p:cNvPr id="6" name="Rounded Rectangle 5"/>
          <p:cNvSpPr/>
          <p:nvPr/>
        </p:nvSpPr>
        <p:spPr>
          <a:xfrm>
            <a:off x="4495800" y="3733800"/>
            <a:ext cx="4038600" cy="11811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solidFill>
                  <a:schemeClr val="tx2">
                    <a:lumMod val="75000"/>
                  </a:schemeClr>
                </a:solidFill>
              </a:rPr>
              <a:t>Mussolini taught school children to recite, “Mussolini is always right!” </a:t>
            </a:r>
            <a:endParaRPr lang="en-US" dirty="0">
              <a:solidFill>
                <a:schemeClr val="tx2">
                  <a:lumMod val="75000"/>
                </a:schemeClr>
              </a:solidFill>
            </a:endParaRPr>
          </a:p>
        </p:txBody>
      </p:sp>
      <p:sp>
        <p:nvSpPr>
          <p:cNvPr id="7" name="Rounded Rectangle 6"/>
          <p:cNvSpPr/>
          <p:nvPr/>
        </p:nvSpPr>
        <p:spPr>
          <a:xfrm>
            <a:off x="4530436" y="4724400"/>
            <a:ext cx="4038600" cy="15240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solidFill>
                  <a:schemeClr val="tx2">
                    <a:lumMod val="75000"/>
                  </a:schemeClr>
                </a:solidFill>
              </a:rPr>
              <a:t>“When fascism comes to America, it will come wrapped in the American flag and carrying a cross.” </a:t>
            </a:r>
          </a:p>
          <a:p>
            <a:r>
              <a:rPr lang="en-US" dirty="0">
                <a:solidFill>
                  <a:schemeClr val="tx2">
                    <a:lumMod val="75000"/>
                  </a:schemeClr>
                </a:solidFill>
              </a:rPr>
              <a:t>	</a:t>
            </a:r>
            <a:r>
              <a:rPr lang="en-US" dirty="0" smtClean="0">
                <a:solidFill>
                  <a:schemeClr val="tx1"/>
                </a:solidFill>
              </a:rPr>
              <a:t>- Sinclair Lewis, 1935</a:t>
            </a:r>
            <a:endParaRPr lang="en-US" dirty="0">
              <a:solidFill>
                <a:schemeClr val="tx1"/>
              </a:solidFill>
            </a:endParaRPr>
          </a:p>
        </p:txBody>
      </p:sp>
    </p:spTree>
    <p:extLst>
      <p:ext uri="{BB962C8B-B14F-4D97-AF65-F5344CB8AC3E}">
        <p14:creationId xmlns:p14="http://schemas.microsoft.com/office/powerpoint/2010/main" val="155456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Invasion of Manchuria</a:t>
            </a:r>
            <a:r>
              <a:rPr lang="en-US" dirty="0" smtClean="0"/>
              <a:t>, 1931</a:t>
            </a:r>
            <a:endParaRPr lang="en-US" dirty="0"/>
          </a:p>
        </p:txBody>
      </p:sp>
      <p:sp>
        <p:nvSpPr>
          <p:cNvPr id="4" name="Content Placeholder 3"/>
          <p:cNvSpPr>
            <a:spLocks noGrp="1"/>
          </p:cNvSpPr>
          <p:nvPr>
            <p:ph sz="quarter" idx="1"/>
          </p:nvPr>
        </p:nvSpPr>
        <p:spPr/>
        <p:txBody>
          <a:bodyPr>
            <a:normAutofit fontScale="92500" lnSpcReduction="10000"/>
          </a:bodyPr>
          <a:lstStyle/>
          <a:p>
            <a:r>
              <a:rPr lang="en-US" dirty="0" smtClean="0"/>
              <a:t>The Japanese had occupied and colonized Korea since the 1910s.  In 1931, the Japanese launched an invasion of Manchuria, the region of China located north of the Korean peninsula.  Although it is seldom recognized as such, in many ways, this was the opening salvo of World War II.  The Japanese brutally subjugated their Chinese Rivals. </a:t>
            </a:r>
            <a:endParaRPr lang="en-US" dirty="0"/>
          </a:p>
        </p:txBody>
      </p:sp>
      <p:pic>
        <p:nvPicPr>
          <p:cNvPr id="6" name="Content Placeholder 5"/>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383484" y="1295400"/>
            <a:ext cx="4415790" cy="4648200"/>
          </a:xfrm>
        </p:spPr>
      </p:pic>
    </p:spTree>
    <p:extLst>
      <p:ext uri="{BB962C8B-B14F-4D97-AF65-F5344CB8AC3E}">
        <p14:creationId xmlns:p14="http://schemas.microsoft.com/office/powerpoint/2010/main" val="3015757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Neutrality </a:t>
            </a:r>
            <a:r>
              <a:rPr lang="en-US" dirty="0" smtClean="0"/>
              <a:t>Acts: American Isolationism</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The people of the United States were not at all inclined to participate in another war in the 1930s.  Many felt that US intervention in World War I had been of little value; thus, another war seemed hazardous.  Neutrality Acts passed in 1935, 1937, and in 1939 all placed serious restrictions on how much the United States government could support our allies in Europe.  They forbid the loaning of money to allies, and put heavy restrictions on arms manufacturers who wanted to send weapons abroad.</a:t>
            </a:r>
            <a:endParaRPr lang="en-US" dirty="0"/>
          </a:p>
        </p:txBody>
      </p:sp>
      <p:pic>
        <p:nvPicPr>
          <p:cNvPr id="2" name="Content Placeholder 1"/>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32325" y="1370779"/>
            <a:ext cx="4041775" cy="4627617"/>
          </a:xfrm>
        </p:spPr>
      </p:pic>
    </p:spTree>
    <p:extLst>
      <p:ext uri="{BB962C8B-B14F-4D97-AF65-F5344CB8AC3E}">
        <p14:creationId xmlns:p14="http://schemas.microsoft.com/office/powerpoint/2010/main" val="1315700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74688"/>
          </a:xfrm>
        </p:spPr>
        <p:txBody>
          <a:bodyPr/>
          <a:lstStyle/>
          <a:p>
            <a:pPr algn="l"/>
            <a:r>
              <a:rPr lang="en-US" dirty="0" smtClean="0"/>
              <a:t>The Japanese Invade China, </a:t>
            </a:r>
            <a:r>
              <a:rPr lang="en-US" dirty="0" smtClean="0"/>
              <a:t>1937: The Rape of Nanking</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9284" b="9284"/>
          <a:stretch>
            <a:fillRect/>
          </a:stretch>
        </p:blipFill>
        <p:spPr/>
      </p:pic>
      <p:sp>
        <p:nvSpPr>
          <p:cNvPr id="5" name="Text Placeholder 4"/>
          <p:cNvSpPr>
            <a:spLocks noGrp="1"/>
          </p:cNvSpPr>
          <p:nvPr>
            <p:ph type="body" sz="half" idx="2"/>
          </p:nvPr>
        </p:nvSpPr>
        <p:spPr>
          <a:xfrm>
            <a:off x="457200" y="990600"/>
            <a:ext cx="8229600" cy="762000"/>
          </a:xfrm>
        </p:spPr>
        <p:txBody>
          <a:bodyPr>
            <a:normAutofit/>
          </a:bodyPr>
          <a:lstStyle/>
          <a:p>
            <a:r>
              <a:rPr lang="en-US" dirty="0" smtClean="0"/>
              <a:t>The aggression of the Japanese worsened in 1937, when a full fledged invasion of China began.  Among their most violent crimes against humanity during this period was the “Rape of Nanking” in China.   The atrocities which the Japanese carried out against Chinese victims were horrifying, and the war was a brutal one. </a:t>
            </a:r>
            <a:endParaRPr lang="en-US" dirty="0"/>
          </a:p>
        </p:txBody>
      </p:sp>
    </p:spTree>
    <p:extLst>
      <p:ext uri="{BB962C8B-B14F-4D97-AF65-F5344CB8AC3E}">
        <p14:creationId xmlns:p14="http://schemas.microsoft.com/office/powerpoint/2010/main" val="1637894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00" y="0"/>
            <a:ext cx="2514600" cy="1524000"/>
          </a:xfrm>
        </p:spPr>
        <p:txBody>
          <a:bodyPr/>
          <a:lstStyle/>
          <a:p>
            <a:r>
              <a:rPr lang="en-US" dirty="0" smtClean="0"/>
              <a:t>September, 1938: The </a:t>
            </a:r>
            <a:r>
              <a:rPr lang="en-US" dirty="0" smtClean="0"/>
              <a:t>Policy of </a:t>
            </a:r>
            <a:r>
              <a:rPr lang="en-US" dirty="0" smtClean="0"/>
              <a:t>Appeasement</a:t>
            </a:r>
            <a:r>
              <a:rPr lang="en-US" dirty="0"/>
              <a:t> </a:t>
            </a:r>
            <a:r>
              <a:rPr lang="en-US" dirty="0" smtClean="0"/>
              <a:t>- </a:t>
            </a:r>
            <a:r>
              <a:rPr lang="en-US" dirty="0" smtClean="0"/>
              <a:t/>
            </a:r>
            <a:br>
              <a:rPr lang="en-US" dirty="0" smtClean="0"/>
            </a:br>
            <a:r>
              <a:rPr lang="en-US" dirty="0" smtClean="0"/>
              <a:t>The </a:t>
            </a:r>
            <a:r>
              <a:rPr lang="en-US" dirty="0" smtClean="0"/>
              <a:t>Munich Pact</a:t>
            </a:r>
            <a:endParaRPr lang="en-US" dirty="0"/>
          </a:p>
        </p:txBody>
      </p:sp>
      <p:sp>
        <p:nvSpPr>
          <p:cNvPr id="5" name="Text Placeholder 4"/>
          <p:cNvSpPr>
            <a:spLocks noGrp="1"/>
          </p:cNvSpPr>
          <p:nvPr>
            <p:ph type="body" idx="2"/>
          </p:nvPr>
        </p:nvSpPr>
        <p:spPr>
          <a:xfrm>
            <a:off x="6324600" y="1524000"/>
            <a:ext cx="2514600" cy="4843463"/>
          </a:xfrm>
        </p:spPr>
        <p:txBody>
          <a:bodyPr>
            <a:normAutofit fontScale="92500"/>
          </a:bodyPr>
          <a:lstStyle/>
          <a:p>
            <a:r>
              <a:rPr lang="en-US" dirty="0" smtClean="0"/>
              <a:t>What was Neville Chamberlain thinking?  How could anyone actually trust the word of Adolf Hitler in 1938?  Well, at the time, it still seemed possible that war could be avoided.  When Hitler signed the Munich Pact, he was promising not to invade any more territory, as long as he could keep all of the land he had conquered.  It was a slap on the wrist – and an affirmation for Hitler that his methods would work: he had gained territory and resources through aggression.</a:t>
            </a:r>
            <a:endParaRPr lang="en-US" dirty="0"/>
          </a:p>
        </p:txBody>
      </p:sp>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04800" y="409048"/>
            <a:ext cx="5715000" cy="5506504"/>
          </a:xfr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61309">
            <a:off x="943209" y="3210749"/>
            <a:ext cx="4861817" cy="3239945"/>
          </a:xfrm>
          <a:prstGeom prst="rect">
            <a:avLst/>
          </a:prstGeom>
        </p:spPr>
      </p:pic>
    </p:spTree>
    <p:extLst>
      <p:ext uri="{BB962C8B-B14F-4D97-AF65-F5344CB8AC3E}">
        <p14:creationId xmlns:p14="http://schemas.microsoft.com/office/powerpoint/2010/main" val="1364437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Night of November 9</a:t>
            </a:r>
            <a:r>
              <a:rPr lang="en-US" baseline="30000" dirty="0" smtClean="0"/>
              <a:t>th</a:t>
            </a:r>
            <a:r>
              <a:rPr lang="en-US" dirty="0" smtClean="0"/>
              <a:t> and 10</a:t>
            </a:r>
            <a:r>
              <a:rPr lang="en-US" baseline="30000" dirty="0" smtClean="0"/>
              <a:t>th</a:t>
            </a:r>
            <a:r>
              <a:rPr lang="en-US" dirty="0" smtClean="0"/>
              <a:t>, 1938.</a:t>
            </a:r>
            <a:br>
              <a:rPr lang="en-US" dirty="0" smtClean="0"/>
            </a:br>
            <a:r>
              <a:rPr lang="en-US" dirty="0" smtClean="0"/>
              <a:t>Kristallnacht – “The Night of Broken Glass”  </a:t>
            </a:r>
            <a:endParaRPr lang="en-US" dirty="0"/>
          </a:p>
        </p:txBody>
      </p:sp>
      <p:sp>
        <p:nvSpPr>
          <p:cNvPr id="7" name="Content Placeholder 6"/>
          <p:cNvSpPr>
            <a:spLocks noGrp="1"/>
          </p:cNvSpPr>
          <p:nvPr>
            <p:ph sz="quarter" idx="1"/>
          </p:nvPr>
        </p:nvSpPr>
        <p:spPr>
          <a:xfrm>
            <a:off x="152400" y="1524000"/>
            <a:ext cx="4346448" cy="4724400"/>
          </a:xfrm>
        </p:spPr>
        <p:txBody>
          <a:bodyPr>
            <a:normAutofit fontScale="77500" lnSpcReduction="20000"/>
          </a:bodyPr>
          <a:lstStyle/>
          <a:p>
            <a:pPr marL="0" indent="0">
              <a:buNone/>
            </a:pPr>
            <a:r>
              <a:rPr lang="en-US" dirty="0" smtClean="0"/>
              <a:t>In Germany,  the night of broken glass was the a bell in the night for most Jewish citizens.  An organized pogrom authorized and provoked by the Nazi government,  the rioting resulted in arsons against synagogues and the destruction of Jewish owned stores.  The rosters of Jewish synagogue members were taken, and all Jewish men capable of labor were arrested in the aftermath of the rioting.  Being careful not to provoke an international incident, no foreign national were molested in the ordeal by the Nazis.  Most nations, the United States included, expressed shock and regret, but did little else in response to this clear assault on the liberties of Jewish citizens of Germany. </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143000"/>
            <a:ext cx="4135876" cy="4135876"/>
          </a:xfrm>
          <a:prstGeom prst="rect">
            <a:avLst/>
          </a:prstGeom>
        </p:spPr>
      </p:pic>
      <p:pic>
        <p:nvPicPr>
          <p:cNvPr id="5" name="Content Placeholder 4"/>
          <p:cNvPicPr>
            <a:picLocks noGrp="1" noChangeAspect="1"/>
          </p:cNvPicPr>
          <p:nvPr>
            <p:ph sz="quarter" idx="2"/>
          </p:nvPr>
        </p:nvPicPr>
        <p:blipFill>
          <a:blip r:embed="rId3">
            <a:extLst>
              <a:ext uri="{28A0092B-C50C-407E-A947-70E740481C1C}">
                <a14:useLocalDpi xmlns:a14="http://schemas.microsoft.com/office/drawing/2010/main" val="0"/>
              </a:ext>
            </a:extLst>
          </a:blip>
          <a:stretch>
            <a:fillRect/>
          </a:stretch>
        </p:blipFill>
        <p:spPr>
          <a:xfrm>
            <a:off x="4450319" y="3210938"/>
            <a:ext cx="4379238" cy="2895600"/>
          </a:xfrm>
        </p:spPr>
      </p:pic>
    </p:spTree>
    <p:extLst>
      <p:ext uri="{BB962C8B-B14F-4D97-AF65-F5344CB8AC3E}">
        <p14:creationId xmlns:p14="http://schemas.microsoft.com/office/powerpoint/2010/main" val="2225860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Aggression</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In 1938, the world began to be truly alarmed.  After the </a:t>
            </a:r>
            <a:r>
              <a:rPr lang="en-US" i="1" dirty="0" smtClean="0"/>
              <a:t>Anschluss</a:t>
            </a:r>
            <a:r>
              <a:rPr lang="en-US" dirty="0" smtClean="0"/>
              <a:t>, Hitler claimed the many of the people of the Sudetenland – a part of Czechoslovakia – were in fact Germans, and that Germany must protect them by annexing the region.  The Munich Conference ensued.  English Prime Minister Neville Chamberlain met with Hitler, and a pact was made to cede the Sudetenland, but to end all German aggression there.  It failed, as well.  In </a:t>
            </a:r>
            <a:r>
              <a:rPr lang="en-US" dirty="0" smtClean="0"/>
              <a:t>the spring of 1939, </a:t>
            </a:r>
            <a:r>
              <a:rPr lang="en-US" dirty="0" smtClean="0"/>
              <a:t>Hitler seized the remainder of Czechoslovakia.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31391" y="1295400"/>
            <a:ext cx="3718693" cy="4876800"/>
          </a:xfrm>
        </p:spPr>
      </p:pic>
    </p:spTree>
    <p:extLst>
      <p:ext uri="{BB962C8B-B14F-4D97-AF65-F5344CB8AC3E}">
        <p14:creationId xmlns:p14="http://schemas.microsoft.com/office/powerpoint/2010/main" val="2397565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August, 1939: The Nazi-Soviet Non-Aggression Pact Between Hitler and Stalin</a:t>
            </a:r>
            <a:endParaRPr lang="en-US" dirty="0"/>
          </a:p>
        </p:txBody>
      </p:sp>
      <p:sp>
        <p:nvSpPr>
          <p:cNvPr id="3" name="Content Placeholder 2"/>
          <p:cNvSpPr>
            <a:spLocks noGrp="1"/>
          </p:cNvSpPr>
          <p:nvPr>
            <p:ph sz="quarter" idx="1"/>
          </p:nvPr>
        </p:nvSpPr>
        <p:spPr/>
        <p:txBody>
          <a:bodyPr>
            <a:normAutofit lnSpcReduction="10000"/>
          </a:bodyPr>
          <a:lstStyle/>
          <a:p>
            <a:r>
              <a:rPr lang="en-US" dirty="0"/>
              <a:t>Josef Stalin and the USSR signed an agreement not to fight with the Nazis.  In fact, the two nations agreed to simultaneously invade Poland and split up the nation’s territory.  </a:t>
            </a:r>
            <a:r>
              <a:rPr lang="en-US" dirty="0" smtClean="0"/>
              <a:t>Predicting that the alliance was not likely to survive for very long, England and France chose only to declare war against Nazi Germany. </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32325" y="1423612"/>
            <a:ext cx="4041775" cy="4521951"/>
          </a:xfrm>
        </p:spPr>
      </p:pic>
    </p:spTree>
    <p:extLst>
      <p:ext uri="{BB962C8B-B14F-4D97-AF65-F5344CB8AC3E}">
        <p14:creationId xmlns:p14="http://schemas.microsoft.com/office/powerpoint/2010/main" val="895111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3697</TotalTime>
  <Words>1483</Words>
  <Application>Microsoft Office PowerPoint</Application>
  <PresentationFormat>On-screen Show (4:3)</PresentationFormat>
  <Paragraphs>36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Bookman Old Style</vt:lpstr>
      <vt:lpstr>Gill Sans MT</vt:lpstr>
      <vt:lpstr>Wingdings</vt:lpstr>
      <vt:lpstr>Wingdings 3</vt:lpstr>
      <vt:lpstr>Origin</vt:lpstr>
      <vt:lpstr>The Origins of World War II</vt:lpstr>
      <vt:lpstr>1922: The Rise of Benito Mussolini </vt:lpstr>
      <vt:lpstr>The Invasion of Manchuria, 1931</vt:lpstr>
      <vt:lpstr>The Neutrality Acts: American Isolationism</vt:lpstr>
      <vt:lpstr>The Japanese Invade China, 1937: The Rape of Nanking</vt:lpstr>
      <vt:lpstr>September, 1938: The Policy of Appeasement -  The Munich Pact</vt:lpstr>
      <vt:lpstr>The Night of November 9th and 10th, 1938. Kristallnacht – “The Night of Broken Glass”  </vt:lpstr>
      <vt:lpstr>German Aggression</vt:lpstr>
      <vt:lpstr>August, 1939: The Nazi-Soviet Non-Aggression Pact Between Hitler and Stalin</vt:lpstr>
      <vt:lpstr>September 1, 1939: Poland is Crushed</vt:lpstr>
      <vt:lpstr>The Battle of Britain</vt:lpstr>
      <vt:lpstr>The Lend-Lease Act</vt:lpstr>
      <vt:lpstr>Operation Barbarossa</vt:lpstr>
      <vt:lpstr>The Atlantic Charter</vt:lpstr>
      <vt:lpstr>The Atlantic Charter of 1941</vt:lpstr>
      <vt:lpstr>Pearl Harbor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Participation in the Second World War</dc:title>
  <dc:creator>Adam</dc:creator>
  <cp:lastModifiedBy>Adam Henry</cp:lastModifiedBy>
  <cp:revision>83</cp:revision>
  <dcterms:created xsi:type="dcterms:W3CDTF">2014-04-12T14:10:30Z</dcterms:created>
  <dcterms:modified xsi:type="dcterms:W3CDTF">2016-08-01T14:19:09Z</dcterms:modified>
</cp:coreProperties>
</file>